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Roboto Slab" panose="020B0604020202020204" charset="0"/>
      <p:regular r:id="rId9"/>
      <p:bold r:id="rId10"/>
    </p:embeddedFont>
    <p:embeddedFont>
      <p:font typeface="Roboto" panose="020B0604020202020204"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21" d="100"/>
          <a:sy n="121" d="100"/>
        </p:scale>
        <p:origin x="-346" y="8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4719123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c6f75fce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c6f75fc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c6f75fce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c6f75fce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c6f75fce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c6f75fce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c6f75fceb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c6f75fce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c6f75fceb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c6f75fce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c6f75fceb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c6f75fceb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912650"/>
            <a:ext cx="4045200" cy="1318200"/>
          </a:xfrm>
          <a:prstGeom prst="rect">
            <a:avLst/>
          </a:prstGeom>
        </p:spPr>
        <p:txBody>
          <a:bodyPr spcFirstLastPara="1" wrap="square" lIns="91425" tIns="91425" rIns="91425" bIns="91425" anchor="b" anchorCtr="0"/>
          <a:lstStyle>
            <a:lvl1pPr lvl="0" algn="ctr">
              <a:spcBef>
                <a:spcPts val="0"/>
              </a:spcBef>
              <a:spcAft>
                <a:spcPts val="0"/>
              </a:spcAft>
              <a:buSzPts val="3800"/>
              <a:buNone/>
              <a:defRPr sz="4800">
                <a:solidFill>
                  <a:srgbClr val="000000"/>
                </a:solidFill>
                <a:highlight>
                  <a:schemeClr val="dk1"/>
                </a:highlight>
                <a:latin typeface="Arial"/>
                <a:ea typeface="Arial"/>
                <a:cs typeface="Arial"/>
                <a:sym typeface="Arial"/>
              </a:defRPr>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p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2" y="714900"/>
            <a:ext cx="57834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l"/>
              <a:t>DEMOCRACY</a:t>
            </a:r>
            <a:endParaRPr/>
          </a:p>
        </p:txBody>
      </p:sp>
      <p:pic>
        <p:nvPicPr>
          <p:cNvPr id="64" name="Google Shape;64;p13"/>
          <p:cNvPicPr preferRelativeResize="0"/>
          <p:nvPr/>
        </p:nvPicPr>
        <p:blipFill>
          <a:blip r:embed="rId3">
            <a:alphaModFix/>
          </a:blip>
          <a:stretch>
            <a:fillRect/>
          </a:stretch>
        </p:blipFill>
        <p:spPr>
          <a:xfrm>
            <a:off x="134475" y="2797175"/>
            <a:ext cx="3825875" cy="2183774"/>
          </a:xfrm>
          <a:prstGeom prst="rect">
            <a:avLst/>
          </a:prstGeom>
          <a:noFill/>
          <a:ln>
            <a:noFill/>
          </a:ln>
        </p:spPr>
      </p:pic>
      <p:pic>
        <p:nvPicPr>
          <p:cNvPr id="65" name="Google Shape;65;p13"/>
          <p:cNvPicPr preferRelativeResize="0"/>
          <p:nvPr/>
        </p:nvPicPr>
        <p:blipFill>
          <a:blip r:embed="rId4">
            <a:alphaModFix/>
          </a:blip>
          <a:stretch>
            <a:fillRect/>
          </a:stretch>
        </p:blipFill>
        <p:spPr>
          <a:xfrm>
            <a:off x="5145350" y="2797175"/>
            <a:ext cx="3888624" cy="21837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endParaRPr>
              <a:solidFill>
                <a:srgbClr val="595959"/>
              </a:solidFill>
              <a:latin typeface="Arial"/>
              <a:ea typeface="Arial"/>
              <a:cs typeface="Arial"/>
              <a:sym typeface="Arial"/>
            </a:endParaRPr>
          </a:p>
          <a:p>
            <a:pPr marL="0" lvl="0" indent="0" algn="l" rtl="0">
              <a:spcBef>
                <a:spcPts val="1600"/>
              </a:spcBef>
              <a:spcAft>
                <a:spcPts val="0"/>
              </a:spcAft>
              <a:buClr>
                <a:srgbClr val="000000"/>
              </a:buClr>
              <a:buSzPts val="1100"/>
              <a:buFont typeface="Arial"/>
              <a:buNone/>
            </a:pPr>
            <a:r>
              <a:rPr lang="pl" sz="1200">
                <a:solidFill>
                  <a:srgbClr val="212121"/>
                </a:solidFill>
                <a:highlight>
                  <a:srgbClr val="FFFFFF"/>
                </a:highlight>
                <a:latin typeface="Arial"/>
                <a:ea typeface="Arial"/>
                <a:cs typeface="Arial"/>
                <a:sym typeface="Arial"/>
              </a:rPr>
              <a:t>The system prevailing in the 15th and 16th centuries in the Kingdom of Poland, and then of the Polish-Lithuanian Commonwealth. In principle, he guaranteed the masses of the nobility the right to vote and decide on state matters, and was to be an example of tolerance and formal equality of rights within the noble state itself.</a:t>
            </a:r>
            <a:endParaRPr sz="1200">
              <a:solidFill>
                <a:srgbClr val="212121"/>
              </a:solidFill>
              <a:highlight>
                <a:srgbClr val="FFFFFF"/>
              </a:highlight>
              <a:latin typeface="Arial"/>
              <a:ea typeface="Arial"/>
              <a:cs typeface="Arial"/>
              <a:sym typeface="Arial"/>
            </a:endParaRPr>
          </a:p>
          <a:p>
            <a:pPr marL="0" marR="25400" lvl="0" indent="0" algn="l" rtl="0">
              <a:spcBef>
                <a:spcPts val="1600"/>
              </a:spcBef>
              <a:spcAft>
                <a:spcPts val="0"/>
              </a:spcAft>
              <a:buClr>
                <a:srgbClr val="000000"/>
              </a:buClr>
              <a:buSzPts val="1100"/>
              <a:buFont typeface="Arial"/>
              <a:buNone/>
            </a:pPr>
            <a:r>
              <a:rPr lang="pl" sz="1100">
                <a:solidFill>
                  <a:srgbClr val="212121"/>
                </a:solidFill>
                <a:highlight>
                  <a:srgbClr val="FFFFFF"/>
                </a:highlight>
                <a:latin typeface="Arial"/>
                <a:ea typeface="Arial"/>
                <a:cs typeface="Arial"/>
                <a:sym typeface="Arial"/>
              </a:rPr>
              <a:t>The beginning of nobility democracy is usually adopted - as a rule - in 1454, in which noble councils under the privileges of Nieszawa received broad competences in state-wide matters. The Sejm included the king and members of the chamber of deputies and the senate. There were 170 deputies in the parliamentary chamber, that is, representatives of the nobles elected at pre-septic diets. The Senate was made up of members of the former royal council, ie dignitaries of the clergy and laity as well as the highest royal officials.</a:t>
            </a:r>
            <a:endParaRPr sz="1100">
              <a:solidFill>
                <a:srgbClr val="212121"/>
              </a:solidFill>
              <a:highlight>
                <a:srgbClr val="FFFFFF"/>
              </a:highlight>
              <a:latin typeface="Arial"/>
              <a:ea typeface="Arial"/>
              <a:cs typeface="Arial"/>
              <a:sym typeface="Arial"/>
            </a:endParaRPr>
          </a:p>
          <a:p>
            <a:pPr marL="0" lvl="0" indent="0" algn="l" rtl="0">
              <a:spcBef>
                <a:spcPts val="0"/>
              </a:spcBef>
              <a:spcAft>
                <a:spcPts val="0"/>
              </a:spcAft>
              <a:buClr>
                <a:srgbClr val="000000"/>
              </a:buClr>
              <a:buSzPts val="1100"/>
              <a:buFont typeface="Arial"/>
              <a:buNone/>
            </a:pPr>
            <a:endParaRPr sz="1200">
              <a:solidFill>
                <a:srgbClr val="212121"/>
              </a:solidFill>
              <a:highlight>
                <a:srgbClr val="FFFFFF"/>
              </a:highlight>
              <a:latin typeface="Arial"/>
              <a:ea typeface="Arial"/>
              <a:cs typeface="Arial"/>
              <a:sym typeface="Arial"/>
            </a:endParaRPr>
          </a:p>
          <a:p>
            <a:pPr marL="0" lvl="0" indent="0" algn="l" rtl="0">
              <a:spcBef>
                <a:spcPts val="1600"/>
              </a:spcBef>
              <a:spcAft>
                <a:spcPts val="1600"/>
              </a:spcAft>
              <a:buClr>
                <a:schemeClr val="dk2"/>
              </a:buClr>
              <a:buSzPts val="1100"/>
              <a:buNone/>
            </a:pPr>
            <a:endParaRPr/>
          </a:p>
        </p:txBody>
      </p:sp>
      <p:sp>
        <p:nvSpPr>
          <p:cNvPr id="71" name="Google Shape;71;p14"/>
          <p:cNvSpPr txBox="1">
            <a:spLocks noGrp="1"/>
          </p:cNvSpPr>
          <p:nvPr>
            <p:ph type="title"/>
          </p:nvPr>
        </p:nvSpPr>
        <p:spPr>
          <a:xfrm>
            <a:off x="219625" y="1408025"/>
            <a:ext cx="4045200" cy="1318200"/>
          </a:xfrm>
          <a:prstGeom prst="rect">
            <a:avLst/>
          </a:prstGeom>
        </p:spPr>
        <p:txBody>
          <a:bodyPr spcFirstLastPara="1" wrap="square" lIns="91425" tIns="91425" rIns="91425" bIns="91425" anchor="b" anchorCtr="0">
            <a:noAutofit/>
          </a:bodyPr>
          <a:lstStyle/>
          <a:p>
            <a:pPr marL="0" marR="25400" lvl="0" indent="0" algn="ctr" rtl="0">
              <a:lnSpc>
                <a:spcPct val="115000"/>
              </a:lnSpc>
              <a:spcBef>
                <a:spcPts val="0"/>
              </a:spcBef>
              <a:spcAft>
                <a:spcPts val="0"/>
              </a:spcAft>
              <a:buNone/>
            </a:pPr>
            <a:r>
              <a:rPr lang="pl"/>
              <a:t>Noblemen's democracy</a:t>
            </a:r>
            <a:endParaRPr/>
          </a:p>
          <a:p>
            <a:pPr marL="0" lvl="0" indent="0" algn="ctr" rtl="0">
              <a:spcBef>
                <a:spcPts val="0"/>
              </a:spcBef>
              <a:spcAft>
                <a:spcPts val="0"/>
              </a:spcAft>
              <a:buNone/>
            </a:pPr>
            <a:endParaRPr/>
          </a:p>
        </p:txBody>
      </p:sp>
      <p:pic>
        <p:nvPicPr>
          <p:cNvPr id="72" name="Google Shape;72;p14"/>
          <p:cNvPicPr preferRelativeResize="0"/>
          <p:nvPr/>
        </p:nvPicPr>
        <p:blipFill>
          <a:blip r:embed="rId3">
            <a:alphaModFix/>
          </a:blip>
          <a:stretch>
            <a:fillRect/>
          </a:stretch>
        </p:blipFill>
        <p:spPr>
          <a:xfrm>
            <a:off x="883800" y="2481050"/>
            <a:ext cx="2716860" cy="21124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childTnLst>
                                </p:cTn>
                              </p:par>
                              <p:par>
                                <p:cTn id="8" presetID="2" presetClass="entr" presetSubtype="8" fill="hold" nodeType="withEffect">
                                  <p:stCondLst>
                                    <p:cond delay="0"/>
                                  </p:stCondLst>
                                  <p:childTnLst>
                                    <p:set>
                                      <p:cBhvr>
                                        <p:cTn id="9" dur="1" fill="hold">
                                          <p:stCondLst>
                                            <p:cond delay="0"/>
                                          </p:stCondLst>
                                        </p:cTn>
                                        <p:tgtEl>
                                          <p:spTgt spid="72"/>
                                        </p:tgtEl>
                                        <p:attrNameLst>
                                          <p:attrName>style.visibility</p:attrName>
                                        </p:attrNameLst>
                                      </p:cBhvr>
                                      <p:to>
                                        <p:strVal val="visible"/>
                                      </p:to>
                                    </p:set>
                                    <p:anim calcmode="lin" valueType="num">
                                      <p:cBhvr additive="base">
                                        <p:cTn id="10" dur="1000"/>
                                        <p:tgtEl>
                                          <p:spTgt spid="72"/>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0"/>
                                        </p:tgtEl>
                                        <p:attrNameLst>
                                          <p:attrName>style.visibility</p:attrName>
                                        </p:attrNameLst>
                                      </p:cBhvr>
                                      <p:to>
                                        <p:strVal val="visible"/>
                                      </p:to>
                                    </p:set>
                                    <p:anim calcmode="lin" valueType="num">
                                      <p:cBhvr additive="base">
                                        <p:cTn id="15" dur="1"/>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387900" y="549775"/>
            <a:ext cx="8368200" cy="6861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endParaRPr sz="3600">
              <a:solidFill>
                <a:srgbClr val="212121"/>
              </a:solidFill>
              <a:latin typeface="Arial"/>
              <a:ea typeface="Arial"/>
              <a:cs typeface="Arial"/>
              <a:sym typeface="Arial"/>
            </a:endParaRPr>
          </a:p>
          <a:p>
            <a:pPr marL="0" lvl="0" indent="0" algn="ctr" rtl="0">
              <a:spcBef>
                <a:spcPts val="0"/>
              </a:spcBef>
              <a:spcAft>
                <a:spcPts val="0"/>
              </a:spcAft>
              <a:buNone/>
            </a:pPr>
            <a:r>
              <a:rPr lang="pl" sz="3600">
                <a:solidFill>
                  <a:srgbClr val="F3F3F3"/>
                </a:solidFill>
                <a:latin typeface="Arial"/>
                <a:ea typeface="Arial"/>
                <a:cs typeface="Arial"/>
                <a:sym typeface="Arial"/>
              </a:rPr>
              <a:t>Free election</a:t>
            </a:r>
            <a:endParaRPr>
              <a:solidFill>
                <a:srgbClr val="F3F3F3"/>
              </a:solidFill>
            </a:endParaRPr>
          </a:p>
        </p:txBody>
      </p:sp>
      <p:sp>
        <p:nvSpPr>
          <p:cNvPr id="78" name="Google Shape;78;p15"/>
          <p:cNvSpPr txBox="1">
            <a:spLocks noGrp="1"/>
          </p:cNvSpPr>
          <p:nvPr>
            <p:ph type="body" idx="1"/>
          </p:nvPr>
        </p:nvSpPr>
        <p:spPr>
          <a:xfrm>
            <a:off x="387900" y="1336900"/>
            <a:ext cx="8368200" cy="266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solidFill>
                  <a:srgbClr val="222222"/>
                </a:solidFill>
                <a:highlight>
                  <a:schemeClr val="dk1"/>
                </a:highlight>
                <a:latin typeface="Arial"/>
                <a:ea typeface="Arial"/>
                <a:cs typeface="Arial"/>
                <a:sym typeface="Arial"/>
              </a:rPr>
              <a:t>Choice of a monarch disrespecting the rules of dynastic succession. In the Polish-Lithuanian Commonwealth, she came to the electoral field in the mode of the common uprising,  voivodship voted in the presence of deputies who raised her votes to the Senate: the king's election was announced by the marshal, and the primate of Poland appointed him. The senators led the leading role in determining the final results of the free election. The first free election in Poland took place in 1573 in the village of Kamion near Warsaw, a year after the death of the last of the Jagiellons - Zygmunt II August.</a:t>
            </a:r>
            <a:endParaRPr>
              <a:solidFill>
                <a:srgbClr val="222222"/>
              </a:solidFill>
              <a:highlight>
                <a:schemeClr val="dk1"/>
              </a:highlight>
              <a:latin typeface="Arial"/>
              <a:ea typeface="Arial"/>
              <a:cs typeface="Arial"/>
              <a:sym typeface="Arial"/>
            </a:endParaRPr>
          </a:p>
          <a:p>
            <a:pPr marL="0" lvl="0" indent="0" algn="l" rtl="0">
              <a:spcBef>
                <a:spcPts val="1600"/>
              </a:spcBef>
              <a:spcAft>
                <a:spcPts val="1600"/>
              </a:spcAft>
              <a:buNone/>
            </a:pPr>
            <a:endParaRPr/>
          </a:p>
        </p:txBody>
      </p:sp>
      <p:pic>
        <p:nvPicPr>
          <p:cNvPr id="79" name="Google Shape;79;p15"/>
          <p:cNvPicPr preferRelativeResize="0"/>
          <p:nvPr/>
        </p:nvPicPr>
        <p:blipFill>
          <a:blip r:embed="rId3">
            <a:alphaModFix/>
          </a:blip>
          <a:stretch>
            <a:fillRect/>
          </a:stretch>
        </p:blipFill>
        <p:spPr>
          <a:xfrm>
            <a:off x="6441675" y="3719950"/>
            <a:ext cx="2101486" cy="1331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1000"/>
                                        <p:tgtEl>
                                          <p:spTgt spid="7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fade">
                                      <p:cBhvr>
                                        <p:cTn id="12" dur="1000"/>
                                        <p:tgtEl>
                                          <p:spTgt spid="7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idx="4294967295"/>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l"/>
              <a:t>Polish lands under partitions</a:t>
            </a:r>
            <a:endParaRPr/>
          </a:p>
        </p:txBody>
      </p:sp>
      <p:cxnSp>
        <p:nvCxnSpPr>
          <p:cNvPr id="85" name="Google Shape;85;p16"/>
          <p:cNvCxnSpPr/>
          <p:nvPr/>
        </p:nvCxnSpPr>
        <p:spPr>
          <a:xfrm>
            <a:off x="418675" y="1811883"/>
            <a:ext cx="270900" cy="0"/>
          </a:xfrm>
          <a:prstGeom prst="straightConnector1">
            <a:avLst/>
          </a:prstGeom>
          <a:noFill/>
          <a:ln w="9525" cap="flat" cmpd="sng">
            <a:solidFill>
              <a:schemeClr val="lt2"/>
            </a:solidFill>
            <a:prstDash val="solid"/>
            <a:round/>
            <a:headEnd type="none" w="sm" len="sm"/>
            <a:tailEnd type="none" w="sm" len="sm"/>
          </a:ln>
        </p:spPr>
      </p:cxnSp>
      <p:sp>
        <p:nvSpPr>
          <p:cNvPr id="86" name="Google Shape;86;p16"/>
          <p:cNvSpPr txBox="1">
            <a:spLocks noGrp="1"/>
          </p:cNvSpPr>
          <p:nvPr>
            <p:ph type="body" idx="4294967295"/>
          </p:nvPr>
        </p:nvSpPr>
        <p:spPr>
          <a:xfrm>
            <a:off x="311700" y="1916330"/>
            <a:ext cx="3853200" cy="275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sz="1400"/>
              <a:t>The First Partition of Poland - 1772 (Russia, Prussia, Austria)</a:t>
            </a:r>
            <a:endParaRPr sz="1400"/>
          </a:p>
          <a:p>
            <a:pPr marL="0" lvl="0" indent="0" algn="l" rtl="0">
              <a:spcBef>
                <a:spcPts val="1600"/>
              </a:spcBef>
              <a:spcAft>
                <a:spcPts val="0"/>
              </a:spcAft>
              <a:buNone/>
            </a:pPr>
            <a:r>
              <a:rPr lang="pl" sz="1400"/>
              <a:t>The Second Partition of Poland - 1793 (Russia, Prussia)</a:t>
            </a:r>
            <a:endParaRPr sz="1400"/>
          </a:p>
          <a:p>
            <a:pPr marL="0" lvl="0" indent="0" algn="l" rtl="0">
              <a:spcBef>
                <a:spcPts val="1600"/>
              </a:spcBef>
              <a:spcAft>
                <a:spcPts val="0"/>
              </a:spcAft>
              <a:buNone/>
            </a:pPr>
            <a:r>
              <a:rPr lang="pl" sz="1400"/>
              <a:t>The Third Partition of Poland - 1795 (Russia, Prussia, Austria)</a:t>
            </a:r>
            <a:endParaRPr sz="1400"/>
          </a:p>
          <a:p>
            <a:pPr marL="0" lvl="0" indent="0" algn="l" rtl="0">
              <a:spcBef>
                <a:spcPts val="1600"/>
              </a:spcBef>
              <a:spcAft>
                <a:spcPts val="1600"/>
              </a:spcAft>
              <a:buNone/>
            </a:pPr>
            <a:endParaRPr sz="1400"/>
          </a:p>
        </p:txBody>
      </p:sp>
      <p:cxnSp>
        <p:nvCxnSpPr>
          <p:cNvPr id="87" name="Google Shape;87;p16"/>
          <p:cNvCxnSpPr/>
          <p:nvPr/>
        </p:nvCxnSpPr>
        <p:spPr>
          <a:xfrm>
            <a:off x="5012725" y="1811883"/>
            <a:ext cx="270900" cy="0"/>
          </a:xfrm>
          <a:prstGeom prst="straightConnector1">
            <a:avLst/>
          </a:prstGeom>
          <a:noFill/>
          <a:ln w="9525" cap="flat" cmpd="sng">
            <a:solidFill>
              <a:schemeClr val="lt2"/>
            </a:solidFill>
            <a:prstDash val="solid"/>
            <a:round/>
            <a:headEnd type="none" w="sm" len="sm"/>
            <a:tailEnd type="none" w="sm" len="sm"/>
          </a:ln>
        </p:spPr>
      </p:cxnSp>
      <p:pic>
        <p:nvPicPr>
          <p:cNvPr id="88" name="Google Shape;88;p16"/>
          <p:cNvPicPr preferRelativeResize="0"/>
          <p:nvPr/>
        </p:nvPicPr>
        <p:blipFill>
          <a:blip r:embed="rId3">
            <a:alphaModFix/>
          </a:blip>
          <a:stretch>
            <a:fillRect/>
          </a:stretch>
        </p:blipFill>
        <p:spPr>
          <a:xfrm>
            <a:off x="4317300" y="1258400"/>
            <a:ext cx="4674302" cy="35713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0" fill="hold"/>
                                        <p:tgtEl>
                                          <p:spTgt spid="8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1000"/>
                                        <p:tgtEl>
                                          <p:spTgt spid="86"/>
                                        </p:tgtEl>
                                        <p:attrNameLst>
                                          <p:attrName>ppt_x</p:attrName>
                                        </p:attrNameLst>
                                      </p:cBhvr>
                                      <p:tavLst>
                                        <p:tav tm="0">
                                          <p:val>
                                            <p:strVal val="#ppt_x-1"/>
                                          </p:val>
                                        </p:tav>
                                        <p:tav tm="100000">
                                          <p:val>
                                            <p:strVal val="#ppt_x"/>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additive="base">
                                        <p:cTn id="16" dur="1000"/>
                                        <p:tgtEl>
                                          <p:spTgt spid="8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p:nvPr/>
        </p:nvSpPr>
        <p:spPr>
          <a:xfrm>
            <a:off x="0" y="1918000"/>
            <a:ext cx="9161100" cy="322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7"/>
          <p:cNvSpPr txBox="1">
            <a:spLocks noGrp="1"/>
          </p:cNvSpPr>
          <p:nvPr>
            <p:ph type="ctrTitle"/>
          </p:nvPr>
        </p:nvSpPr>
        <p:spPr>
          <a:xfrm>
            <a:off x="1680302" y="146925"/>
            <a:ext cx="57834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l">
                <a:solidFill>
                  <a:schemeClr val="accent1"/>
                </a:solidFill>
              </a:rPr>
              <a:t>MAY COUP (POLAND)</a:t>
            </a:r>
            <a:endParaRPr>
              <a:solidFill>
                <a:schemeClr val="accent1"/>
              </a:solidFill>
            </a:endParaRPr>
          </a:p>
        </p:txBody>
      </p:sp>
      <p:sp>
        <p:nvSpPr>
          <p:cNvPr id="95" name="Google Shape;95;p17"/>
          <p:cNvSpPr txBox="1"/>
          <p:nvPr/>
        </p:nvSpPr>
        <p:spPr>
          <a:xfrm>
            <a:off x="636750" y="1784725"/>
            <a:ext cx="7870500" cy="3225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l"/>
              <a:t>The May Coup  was a coup d'état carried out in Poland by Marshal Józef Piłsudski between 12 and 14 May 1926. The coup overthrew the government of President Stanisław Wojciechowski and Prime Minister Wincenty Witos. A new government was installed, headed by Lwów Polytechnic Professor Kazimierz Bartel. The events were partly inspired by the need for extraordinary measures in the face of newly emerging threats to the stability of Poland's independence by Piłsudski's own assessment of the foreign treaties signed by Weimar Germany with France in 1925 (fundamentally abandoning Poland) and with the Soviet Russia in April 1926, to which Poland's representatives had not been invited.</a:t>
            </a:r>
            <a:endParaRPr/>
          </a:p>
          <a:p>
            <a:pPr marL="0" lvl="0" indent="0" algn="l" rtl="0">
              <a:spcBef>
                <a:spcPts val="0"/>
              </a:spcBef>
              <a:spcAft>
                <a:spcPts val="0"/>
              </a:spcAft>
              <a:buNone/>
            </a:pPr>
            <a:endParaRPr/>
          </a:p>
          <a:p>
            <a:pPr marL="0" lvl="0" indent="0" algn="l" rtl="0">
              <a:spcBef>
                <a:spcPts val="0"/>
              </a:spcBef>
              <a:spcAft>
                <a:spcPts val="0"/>
              </a:spcAft>
              <a:buNone/>
            </a:pPr>
            <a:r>
              <a:rPr lang="pl"/>
              <a:t>Initially Piłsudski was offered the presidency, but he declined in favor of Ignacy Mościcki. Piłsudski, however, remained the most influential politician in Poland, and became the power behind the throne until his death in 1935.</a:t>
            </a:r>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fade">
                                      <p:cBhvr>
                                        <p:cTn id="11" dur="1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320925" y="211275"/>
            <a:ext cx="4045200" cy="1506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l" sz="3000"/>
              <a:t>Solidarity (Polish</a:t>
            </a:r>
            <a:endParaRPr sz="3000"/>
          </a:p>
          <a:p>
            <a:pPr marL="0" lvl="0" indent="0" algn="ctr" rtl="0">
              <a:spcBef>
                <a:spcPts val="0"/>
              </a:spcBef>
              <a:spcAft>
                <a:spcPts val="0"/>
              </a:spcAft>
              <a:buNone/>
            </a:pPr>
            <a:r>
              <a:rPr lang="pl" sz="3000"/>
              <a:t> trade union)</a:t>
            </a:r>
            <a:endParaRPr sz="3000"/>
          </a:p>
        </p:txBody>
      </p:sp>
      <p:sp>
        <p:nvSpPr>
          <p:cNvPr id="101" name="Google Shape;101;p18"/>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sz="1100"/>
          </a:p>
          <a:p>
            <a:pPr marL="0" lvl="0" indent="0" algn="l" rtl="0">
              <a:spcBef>
                <a:spcPts val="1600"/>
              </a:spcBef>
              <a:spcAft>
                <a:spcPts val="0"/>
              </a:spcAft>
              <a:buNone/>
            </a:pPr>
            <a:endParaRPr/>
          </a:p>
          <a:p>
            <a:pPr marL="0" lvl="0" indent="0" algn="l" rtl="0">
              <a:spcBef>
                <a:spcPts val="1600"/>
              </a:spcBef>
              <a:spcAft>
                <a:spcPts val="0"/>
              </a:spcAft>
              <a:buNone/>
            </a:pPr>
            <a:r>
              <a:rPr lang="pl" sz="1100"/>
              <a:t>In the 1980s, Solidarity was a broad anti-bureaucratic social movement, using the methods of civil resistance to advance the causes of workers' rights and social change. The government attempted to destroy the union by imposing martial law in Poland, which lasted from December 1981 to July 1983 and was followed by several years of political repression from 8 October 1982, but in the end it was forced to negotiate with Solidarity. In the union's clandestine years, Pope John Paul II and the United States provided significant financial support, estimated to be as much as 50 million US dollars.</a:t>
            </a:r>
            <a:endParaRPr sz="1100"/>
          </a:p>
          <a:p>
            <a:pPr marL="0" lvl="0" indent="0" algn="l" rtl="0">
              <a:spcBef>
                <a:spcPts val="1600"/>
              </a:spcBef>
              <a:spcAft>
                <a:spcPts val="0"/>
              </a:spcAft>
              <a:buNone/>
            </a:pPr>
            <a:endParaRPr/>
          </a:p>
          <a:p>
            <a:pPr marL="0" lvl="0" indent="0" algn="l" rtl="0">
              <a:spcBef>
                <a:spcPts val="1600"/>
              </a:spcBef>
              <a:spcAft>
                <a:spcPts val="0"/>
              </a:spcAft>
              <a:buNone/>
            </a:pPr>
            <a:r>
              <a:rPr lang="pl" sz="1100"/>
              <a:t>The round table talks between the government and the Solidarity-led opposition led to semi-free elections in 1989. By the end of August, a Solidarity-led coalition government was formed. In December 1990, Wałęsa was elected President of Poland. Since then Solidarity has become a more traditional, liberal trade union. Its membership had dropped to 680,000 by 2010[3] and 400,000 by 2011.</a:t>
            </a:r>
            <a:endParaRPr sz="1100"/>
          </a:p>
          <a:p>
            <a:pPr marL="0" lvl="0" indent="0" algn="l" rtl="0">
              <a:spcBef>
                <a:spcPts val="1600"/>
              </a:spcBef>
              <a:spcAft>
                <a:spcPts val="1600"/>
              </a:spcAft>
              <a:buNone/>
            </a:pPr>
            <a:endParaRPr/>
          </a:p>
        </p:txBody>
      </p:sp>
      <p:sp>
        <p:nvSpPr>
          <p:cNvPr id="102" name="Google Shape;102;p18"/>
          <p:cNvSpPr txBox="1"/>
          <p:nvPr/>
        </p:nvSpPr>
        <p:spPr>
          <a:xfrm>
            <a:off x="443400" y="3137100"/>
            <a:ext cx="3702600" cy="1818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pl" sz="1100">
                <a:solidFill>
                  <a:schemeClr val="dk1"/>
                </a:solidFill>
                <a:latin typeface="Roboto"/>
                <a:ea typeface="Roboto"/>
                <a:cs typeface="Roboto"/>
                <a:sym typeface="Roboto"/>
              </a:rPr>
              <a:t>Independent Self-governing Labour Union "Solidarity"— is a Polish labour union that was founded on 17 September 1980 at the Lenin Shipyard under the leadership of Lech Wałęsa. It was the first trade union in a Warsaw Pact country that was not controlled by a communist party. Its membership reached 9.5 million members before its September 1981 Congress (when it reached 10 million), which constituted one third of the total working-age population of Poland.</a:t>
            </a:r>
            <a:endParaRPr/>
          </a:p>
        </p:txBody>
      </p:sp>
      <p:pic>
        <p:nvPicPr>
          <p:cNvPr id="103" name="Google Shape;103;p18"/>
          <p:cNvPicPr preferRelativeResize="0"/>
          <p:nvPr/>
        </p:nvPicPr>
        <p:blipFill>
          <a:blip r:embed="rId3">
            <a:alphaModFix/>
          </a:blip>
          <a:stretch>
            <a:fillRect/>
          </a:stretch>
        </p:blipFill>
        <p:spPr>
          <a:xfrm>
            <a:off x="1039450" y="1582375"/>
            <a:ext cx="2510500" cy="15063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103"/>
                                        </p:tgtEl>
                                        <p:attrNameLst>
                                          <p:attrName>style.visibility</p:attrName>
                                        </p:attrNameLst>
                                      </p:cBhvr>
                                      <p:to>
                                        <p:strVal val="visible"/>
                                      </p:to>
                                    </p:set>
                                    <p:anim calcmode="lin" valueType="num">
                                      <p:cBhvr additive="base">
                                        <p:cTn id="11" dur="1000"/>
                                        <p:tgtEl>
                                          <p:spTgt spid="103"/>
                                        </p:tgtEl>
                                        <p:attrNameLst>
                                          <p:attrName>ppt_x</p:attrName>
                                        </p:attrNameLst>
                                      </p:cBhvr>
                                      <p:tavLst>
                                        <p:tav tm="0">
                                          <p:val>
                                            <p:strVal val="#ppt_x-1"/>
                                          </p:val>
                                        </p:tav>
                                        <p:tav tm="100000">
                                          <p:val>
                                            <p:strVal val="#ppt_x"/>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02"/>
                                        </p:tgtEl>
                                        <p:attrNameLst>
                                          <p:attrName>style.visibility</p:attrName>
                                        </p:attrNameLst>
                                      </p:cBhvr>
                                      <p:to>
                                        <p:strVal val="visible"/>
                                      </p:to>
                                    </p:set>
                                    <p:anim calcmode="lin" valueType="num">
                                      <p:cBhvr additive="base">
                                        <p:cTn id="16" dur="1000"/>
                                        <p:tgtEl>
                                          <p:spTgt spid="10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101"/>
                                        </p:tgtEl>
                                        <p:attrNameLst>
                                          <p:attrName>style.visibility</p:attrName>
                                        </p:attrNameLst>
                                      </p:cBhvr>
                                      <p:to>
                                        <p:strVal val="visible"/>
                                      </p:to>
                                    </p:set>
                                    <p:anim calcmode="lin" valueType="num">
                                      <p:cBhvr additive="base">
                                        <p:cTn id="20" dur="1000"/>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743</Words>
  <Application>Microsoft Office PowerPoint</Application>
  <PresentationFormat>Pokaz na ekranie (16:9)</PresentationFormat>
  <Paragraphs>24</Paragraphs>
  <Slides>6</Slides>
  <Notes>6</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6</vt:i4>
      </vt:variant>
    </vt:vector>
  </HeadingPairs>
  <TitlesOfParts>
    <vt:vector size="10" baseType="lpstr">
      <vt:lpstr>Arial</vt:lpstr>
      <vt:lpstr>Roboto Slab</vt:lpstr>
      <vt:lpstr>Roboto</vt:lpstr>
      <vt:lpstr>Marina</vt:lpstr>
      <vt:lpstr>DEMOCRACY</vt:lpstr>
      <vt:lpstr>Noblemen's democracy </vt:lpstr>
      <vt:lpstr> Free election</vt:lpstr>
      <vt:lpstr>Polish lands under partitions</vt:lpstr>
      <vt:lpstr>MAY COUP (POLAND)</vt:lpstr>
      <vt:lpstr>Solidarity (Polish  trade union)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DEMOCRACY</dc:title>
  <dc:creator>Lenovo'</dc:creator>
  <cp:lastModifiedBy>Lenovo'</cp:lastModifiedBy>
  <cp:revision>1</cp:revision>
  <dcterms:modified xsi:type="dcterms:W3CDTF">2018-10-12T20:59:01Z</dcterms:modified>
</cp:coreProperties>
</file>