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Economica"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898" y="-2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06694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74f33854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74f3385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74f3385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74f3385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74f33854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74f3385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74f33854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74f33854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6d6a371b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6d6a371b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6d6a371b8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6d6a371b8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6d6a371b8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6d6a371b8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6d6a371b8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6d6a371b8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6d6a371b8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6d6a371b8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6d6a371b8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6d6a371b8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6d6a371b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6d6a371b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74f3385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74f3385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mnesty.org/en/what-we-do/death-penalt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amnesty.org/what-we-do/people-on-the-move/" TargetMode="External"/><Relationship Id="rId5" Type="http://schemas.openxmlformats.org/officeDocument/2006/relationships/hyperlink" Target="https://www.amnesty.org/what-we-do/discrimination/" TargetMode="External"/><Relationship Id="rId4" Type="http://schemas.openxmlformats.org/officeDocument/2006/relationships/hyperlink" Target="https://www.amnesty.org/what-we-do/sexual-and-reproductive-righ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729600" y="1671625"/>
            <a:ext cx="7905600" cy="150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3600"/>
              <a:t>Activities to support </a:t>
            </a:r>
            <a:endParaRPr sz="3600"/>
          </a:p>
          <a:p>
            <a:pPr marL="0" lvl="0" indent="0" algn="ctr" rtl="0">
              <a:spcBef>
                <a:spcPts val="0"/>
              </a:spcBef>
              <a:spcAft>
                <a:spcPts val="0"/>
              </a:spcAft>
              <a:buNone/>
            </a:pPr>
            <a:r>
              <a:rPr lang="pl" sz="3600"/>
              <a:t>an NGO</a:t>
            </a:r>
            <a:endParaRPr sz="3600"/>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2" name="Google Shape;122;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3" name="Google Shape;123;p22"/>
          <p:cNvPicPr preferRelativeResize="0"/>
          <p:nvPr/>
        </p:nvPicPr>
        <p:blipFill>
          <a:blip r:embed="rId3">
            <a:alphaModFix/>
          </a:blip>
          <a:stretch>
            <a:fillRect/>
          </a:stretch>
        </p:blipFill>
        <p:spPr>
          <a:xfrm>
            <a:off x="1324375" y="273350"/>
            <a:ext cx="6129074" cy="459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9" name="Google Shape;129;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3"/>
          <p:cNvPicPr preferRelativeResize="0"/>
          <p:nvPr/>
        </p:nvPicPr>
        <p:blipFill>
          <a:blip r:embed="rId3">
            <a:alphaModFix/>
          </a:blip>
          <a:stretch>
            <a:fillRect/>
          </a:stretch>
        </p:blipFill>
        <p:spPr>
          <a:xfrm>
            <a:off x="1492163" y="261875"/>
            <a:ext cx="6159674" cy="4619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6" name="Google Shape;136;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4"/>
          <p:cNvPicPr preferRelativeResize="0"/>
          <p:nvPr/>
        </p:nvPicPr>
        <p:blipFill>
          <a:blip r:embed="rId3">
            <a:alphaModFix/>
          </a:blip>
          <a:stretch>
            <a:fillRect/>
          </a:stretch>
        </p:blipFill>
        <p:spPr>
          <a:xfrm>
            <a:off x="871425" y="416075"/>
            <a:ext cx="7401149" cy="4163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body" idx="1"/>
          </p:nvPr>
        </p:nvSpPr>
        <p:spPr>
          <a:xfrm>
            <a:off x="457200" y="880700"/>
            <a:ext cx="8229600" cy="308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6000"/>
              <a:t>Thank you for your attention :)</a:t>
            </a:r>
            <a:endParaRPr sz="6000"/>
          </a:p>
        </p:txBody>
      </p:sp>
      <p:sp>
        <p:nvSpPr>
          <p:cNvPr id="144" name="Google Shape;144;p25"/>
          <p:cNvSpPr txBox="1"/>
          <p:nvPr/>
        </p:nvSpPr>
        <p:spPr>
          <a:xfrm>
            <a:off x="4027400" y="4506625"/>
            <a:ext cx="54255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Open Sans"/>
                <a:ea typeface="Open Sans"/>
                <a:cs typeface="Open Sans"/>
                <a:sym typeface="Open Sans"/>
              </a:rPr>
              <a:t>Presentation made by Oliwia Stasiuk and Wiktoria Szczerba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257975" y="4047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What does NGO stand for?</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a:t>NGO means non-government organisation. It is an organization acting on behalf of a selected interest and not working to make a profit.</a:t>
            </a:r>
            <a:endParaRPr/>
          </a:p>
          <a:p>
            <a:pPr marL="0" lvl="0" indent="0" algn="l" rtl="0">
              <a:spcBef>
                <a:spcPts val="1600"/>
              </a:spcBef>
              <a:spcAft>
                <a:spcPts val="0"/>
              </a:spcAft>
              <a:buClr>
                <a:schemeClr val="dk1"/>
              </a:buClr>
              <a:buSzPts val="1100"/>
              <a:buFont typeface="Arial"/>
              <a:buNone/>
            </a:pPr>
            <a:r>
              <a:rPr lang="pl"/>
              <a:t>They operate on the basis of the national law of the organization's seat, and are created as a result of not an international agreement, but a civil law contract.</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Amnesty International</a:t>
            </a:r>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a:t>An example of a non-governmental organization is Amnesty International. It aim is to prevent violations of human rights through any peaceful civic actions - from organizing writing letters to governments of countries breaking these laws, by publishing information on such violations, to real financial and legal assistance to injured people.</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76" name="Google Shape;76;p15"/>
          <p:cNvPicPr preferRelativeResize="0"/>
          <p:nvPr/>
        </p:nvPicPr>
        <p:blipFill>
          <a:blip r:embed="rId3">
            <a:alphaModFix/>
          </a:blip>
          <a:stretch>
            <a:fillRect/>
          </a:stretch>
        </p:blipFill>
        <p:spPr>
          <a:xfrm>
            <a:off x="3894549" y="2848050"/>
            <a:ext cx="4712277" cy="199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Where it all began</a:t>
            </a:r>
            <a:endParaRPr/>
          </a:p>
        </p:txBody>
      </p:sp>
      <p:sp>
        <p:nvSpPr>
          <p:cNvPr id="82" name="Google Shape;82;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a:t>In 1961, British lawyer Peter Benenson was outraged when two Portuguese students were jailed just for raising a toast to freedom. He wrote an article in The Observer newspaper and launched a campaign that provoked an incredible response. Reprinted in newspapers across the world, his call to action sparked the idea that people everywhere can unite in solidarity for justice and freedom. </a:t>
            </a:r>
            <a:endParaRPr/>
          </a:p>
          <a:p>
            <a:pPr marL="0" lvl="0" indent="0" algn="l" rtl="0">
              <a:spcBef>
                <a:spcPts val="1600"/>
              </a:spcBef>
              <a:spcAft>
                <a:spcPts val="0"/>
              </a:spcAft>
              <a:buClr>
                <a:schemeClr val="dk1"/>
              </a:buClr>
              <a:buSzPts val="1100"/>
              <a:buFont typeface="Arial"/>
              <a:buNone/>
            </a:pPr>
            <a:r>
              <a:rPr lang="pl"/>
              <a:t>This inspiring moment didn’t just give birth to an extraordinary movement, it was the start of extraordinary social change. </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What is Amnesty about?</a:t>
            </a:r>
            <a:endParaRPr/>
          </a:p>
        </p:txBody>
      </p:sp>
      <p:sp>
        <p:nvSpPr>
          <p:cNvPr id="88" name="Google Shape;88;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Amnesty has grown from seeking the release of political prisoners to upholding the whole spectrum of human rights. Their work protects and empowers people - from abolishing the </a:t>
            </a:r>
            <a:r>
              <a:rPr lang="pl">
                <a:solidFill>
                  <a:srgbClr val="000000"/>
                </a:solidFill>
                <a:uFill>
                  <a:noFill/>
                </a:uFill>
                <a:hlinkClick r:id="rId3"/>
              </a:rPr>
              <a:t>death penalty</a:t>
            </a:r>
            <a:r>
              <a:rPr lang="pl"/>
              <a:t> to protecting </a:t>
            </a:r>
            <a:r>
              <a:rPr lang="pl">
                <a:solidFill>
                  <a:srgbClr val="000000"/>
                </a:solidFill>
                <a:uFill>
                  <a:noFill/>
                </a:uFill>
                <a:hlinkClick r:id="rId4"/>
              </a:rPr>
              <a:t>sexual and reproductive rights</a:t>
            </a:r>
            <a:r>
              <a:rPr lang="pl"/>
              <a:t>, and from combatting </a:t>
            </a:r>
            <a:r>
              <a:rPr lang="pl">
                <a:solidFill>
                  <a:srgbClr val="000000"/>
                </a:solidFill>
                <a:uFill>
                  <a:noFill/>
                </a:uFill>
                <a:hlinkClick r:id="rId5"/>
              </a:rPr>
              <a:t>discrimination</a:t>
            </a:r>
            <a:r>
              <a:rPr lang="pl"/>
              <a:t> to defending </a:t>
            </a:r>
            <a:r>
              <a:rPr lang="pl">
                <a:solidFill>
                  <a:srgbClr val="000000"/>
                </a:solidFill>
                <a:uFill>
                  <a:noFill/>
                </a:uFill>
                <a:hlinkClick r:id="rId6"/>
              </a:rPr>
              <a:t>refugees and migrants</a:t>
            </a:r>
            <a:r>
              <a:rPr lang="pl"/>
              <a:t>’ rights. They speak out for anyone and everyone whose freedom and dignity are under threat.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566875" y="1109625"/>
            <a:ext cx="8520600" cy="3354000"/>
          </a:xfrm>
          <a:prstGeom prst="rect">
            <a:avLst/>
          </a:prstGeom>
        </p:spPr>
        <p:txBody>
          <a:bodyPr spcFirstLastPara="1" wrap="square" lIns="91425" tIns="91425" rIns="91425" bIns="91425" anchor="t" anchorCtr="0">
            <a:noAutofit/>
          </a:bodyPr>
          <a:lstStyle/>
          <a:p>
            <a:pPr marL="0" marR="25400" lvl="0" indent="0" algn="l" rtl="0">
              <a:spcBef>
                <a:spcPts val="0"/>
              </a:spcBef>
              <a:spcAft>
                <a:spcPts val="0"/>
              </a:spcAft>
              <a:buNone/>
            </a:pPr>
            <a:r>
              <a:rPr lang="pl">
                <a:solidFill>
                  <a:srgbClr val="212121"/>
                </a:solidFill>
                <a:highlight>
                  <a:srgbClr val="FFFFFF"/>
                </a:highlight>
              </a:rPr>
              <a:t>Amnesty International currently supports over 7 million people in 150 countries around the world. The Amnesty International secretariat is located in London, but the organization has regional offices in Africa, America, Asia, Europe and the Middle East. </a:t>
            </a:r>
            <a:endParaRPr>
              <a:solidFill>
                <a:srgbClr val="212121"/>
              </a:solidFill>
              <a:highlight>
                <a:srgbClr val="FFFFFF"/>
              </a:highlight>
            </a:endParaRPr>
          </a:p>
          <a:p>
            <a:pPr marL="0" marR="25400" lvl="0" indent="0" algn="l" rtl="0">
              <a:spcBef>
                <a:spcPts val="0"/>
              </a:spcBef>
              <a:spcAft>
                <a:spcPts val="0"/>
              </a:spcAft>
              <a:buClr>
                <a:schemeClr val="dk1"/>
              </a:buClr>
              <a:buSzPts val="1100"/>
              <a:buFont typeface="Arial"/>
              <a:buNone/>
            </a:pPr>
            <a:endParaRPr>
              <a:solidFill>
                <a:srgbClr val="212121"/>
              </a:solidFill>
              <a:highlight>
                <a:srgbClr val="FFFFFF"/>
              </a:highlight>
            </a:endParaRPr>
          </a:p>
          <a:p>
            <a:pPr marL="0" lvl="0" indent="0" algn="l" rtl="0">
              <a:spcBef>
                <a:spcPts val="0"/>
              </a:spcBef>
              <a:spcAft>
                <a:spcPts val="1600"/>
              </a:spcAft>
              <a:buNone/>
            </a:pPr>
            <a:endParaRPr/>
          </a:p>
        </p:txBody>
      </p:sp>
      <p:pic>
        <p:nvPicPr>
          <p:cNvPr id="94" name="Google Shape;94;p18"/>
          <p:cNvPicPr preferRelativeResize="0"/>
          <p:nvPr/>
        </p:nvPicPr>
        <p:blipFill>
          <a:blip r:embed="rId3">
            <a:alphaModFix/>
          </a:blip>
          <a:stretch>
            <a:fillRect/>
          </a:stretch>
        </p:blipFill>
        <p:spPr>
          <a:xfrm>
            <a:off x="4042350" y="2242700"/>
            <a:ext cx="4627575" cy="2605325"/>
          </a:xfrm>
          <a:prstGeom prst="rect">
            <a:avLst/>
          </a:prstGeom>
          <a:noFill/>
          <a:ln>
            <a:noFill/>
          </a:ln>
        </p:spPr>
      </p:pic>
      <p:sp>
        <p:nvSpPr>
          <p:cNvPr id="95" name="Google Shape;95;p18"/>
          <p:cNvSpPr txBox="1"/>
          <p:nvPr/>
        </p:nvSpPr>
        <p:spPr>
          <a:xfrm>
            <a:off x="513150" y="33570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3600">
                <a:latin typeface="Economica"/>
                <a:ea typeface="Economica"/>
                <a:cs typeface="Economica"/>
                <a:sym typeface="Economica"/>
              </a:rPr>
              <a:t>Regional Amnesty International offices</a:t>
            </a:r>
            <a:endParaRPr sz="3600">
              <a:latin typeface="Economica"/>
              <a:ea typeface="Economica"/>
              <a:cs typeface="Economica"/>
              <a:sym typeface="Econom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647125"/>
            <a:ext cx="8520600" cy="8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sz="3600"/>
              <a:t>Actions taken by our school to support Amnesty International</a:t>
            </a:r>
            <a:endParaRPr sz="3600"/>
          </a:p>
        </p:txBody>
      </p:sp>
      <p:sp>
        <p:nvSpPr>
          <p:cNvPr id="101" name="Google Shape;101;p19"/>
          <p:cNvSpPr txBox="1">
            <a:spLocks noGrp="1"/>
          </p:cNvSpPr>
          <p:nvPr>
            <p:ph type="body" idx="1"/>
          </p:nvPr>
        </p:nvSpPr>
        <p:spPr>
          <a:xfrm>
            <a:off x="311700" y="14535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For the past six years, our school has participated in the campaign organized by Amnesty International – the marathon of writing letters.  The goal is to write as many letters as we can to counter violations of human rights. </a:t>
            </a:r>
            <a:r>
              <a:rPr lang="pl">
                <a:solidFill>
                  <a:srgbClr val="212121"/>
                </a:solidFill>
                <a:highlight>
                  <a:srgbClr val="FFFFFF"/>
                </a:highlight>
              </a:rPr>
              <a:t>Anyone who wants to take part in an action just comes and writes. </a:t>
            </a:r>
            <a:r>
              <a:rPr lang="pl"/>
              <a:t>The motto is: Write a letter. Change somebody's life! We believe that these letters will give someone hope, will change or save someone's life. </a:t>
            </a:r>
            <a:r>
              <a:rPr lang="pl">
                <a:solidFill>
                  <a:srgbClr val="212121"/>
                </a:solidFill>
                <a:highlight>
                  <a:srgbClr val="FFFFFF"/>
                </a:highlight>
              </a:rPr>
              <a:t>writing letters is very popular in our school, teachers, students and their families come.</a:t>
            </a:r>
            <a:endParaRPr>
              <a:solidFill>
                <a:srgbClr val="212121"/>
              </a:solidFill>
              <a:highlight>
                <a:srgbClr val="FFFFFF"/>
              </a:highlight>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7" name="Google Shape;107;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20"/>
          <p:cNvPicPr preferRelativeResize="0"/>
          <p:nvPr/>
        </p:nvPicPr>
        <p:blipFill>
          <a:blip r:embed="rId3">
            <a:alphaModFix/>
          </a:blip>
          <a:stretch>
            <a:fillRect/>
          </a:stretch>
        </p:blipFill>
        <p:spPr>
          <a:xfrm>
            <a:off x="617726" y="372200"/>
            <a:ext cx="3516300" cy="2622576"/>
          </a:xfrm>
          <a:prstGeom prst="rect">
            <a:avLst/>
          </a:prstGeom>
          <a:noFill/>
          <a:ln>
            <a:noFill/>
          </a:ln>
        </p:spPr>
      </p:pic>
      <p:pic>
        <p:nvPicPr>
          <p:cNvPr id="109" name="Google Shape;109;p20"/>
          <p:cNvPicPr preferRelativeResize="0"/>
          <p:nvPr/>
        </p:nvPicPr>
        <p:blipFill>
          <a:blip r:embed="rId4">
            <a:alphaModFix/>
          </a:blip>
          <a:stretch>
            <a:fillRect/>
          </a:stretch>
        </p:blipFill>
        <p:spPr>
          <a:xfrm>
            <a:off x="4571992" y="1950675"/>
            <a:ext cx="3809134" cy="2856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5" name="Google Shape;115;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1"/>
          <p:cNvPicPr preferRelativeResize="0"/>
          <p:nvPr/>
        </p:nvPicPr>
        <p:blipFill>
          <a:blip r:embed="rId3">
            <a:alphaModFix/>
          </a:blip>
          <a:stretch>
            <a:fillRect/>
          </a:stretch>
        </p:blipFill>
        <p:spPr>
          <a:xfrm>
            <a:off x="1417638" y="205975"/>
            <a:ext cx="6308724" cy="4731551"/>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Pokaz na ekranie (16:9)</PresentationFormat>
  <Paragraphs>18</Paragraphs>
  <Slides>13</Slides>
  <Notes>13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Economica</vt:lpstr>
      <vt:lpstr>Open Sans</vt:lpstr>
      <vt:lpstr>Luxe</vt:lpstr>
      <vt:lpstr>Activities to support  an NGO</vt:lpstr>
      <vt:lpstr>What does NGO stand for?</vt:lpstr>
      <vt:lpstr>Amnesty International</vt:lpstr>
      <vt:lpstr>Where it all began</vt:lpstr>
      <vt:lpstr>What is Amnesty about?</vt:lpstr>
      <vt:lpstr>Prezentacja programu PowerPoint</vt:lpstr>
      <vt:lpstr>Actions taken by our school to support Amnesty International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to support  an NGO</dc:title>
  <dc:creator>Piotr</dc:creator>
  <cp:lastModifiedBy>Lenovo'</cp:lastModifiedBy>
  <cp:revision>1</cp:revision>
  <dcterms:modified xsi:type="dcterms:W3CDTF">2019-05-12T18:14:40Z</dcterms:modified>
</cp:coreProperties>
</file>