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54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F</a:t>
            </a:r>
            <a:r>
              <a:rPr lang="pl-PL" dirty="0" smtClean="0"/>
              <a:t>air Trade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817" y="577250"/>
            <a:ext cx="283488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4162" y="1202080"/>
            <a:ext cx="8911687" cy="1280890"/>
          </a:xfrm>
        </p:spPr>
        <p:txBody>
          <a:bodyPr/>
          <a:lstStyle/>
          <a:p>
            <a:pPr algn="ctr"/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4314" y="2685689"/>
            <a:ext cx="6994736" cy="41723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An </a:t>
            </a:r>
            <a:r>
              <a:rPr lang="en-US" sz="2000" dirty="0">
                <a:solidFill>
                  <a:schemeClr val="tx1"/>
                </a:solidFill>
              </a:rPr>
              <a:t>international movement of consumers, </a:t>
            </a:r>
            <a:r>
              <a:rPr lang="en-US" sz="2000" dirty="0" smtClean="0">
                <a:solidFill>
                  <a:schemeClr val="tx1"/>
                </a:solidFill>
              </a:rPr>
              <a:t>NGOs</a:t>
            </a:r>
            <a:r>
              <a:rPr lang="pl-PL" sz="2000" dirty="0"/>
              <a:t>,</a:t>
            </a:r>
            <a:r>
              <a:rPr lang="en-US" sz="2000" dirty="0" smtClean="0"/>
              <a:t> </a:t>
            </a:r>
            <a:r>
              <a:rPr lang="en-US" sz="2000" dirty="0"/>
              <a:t>importers, traders and small producers'; </a:t>
            </a:r>
            <a:r>
              <a:rPr lang="en-US" sz="2000" dirty="0" smtClean="0"/>
              <a:t>cooperatives </a:t>
            </a:r>
            <a:r>
              <a:rPr lang="en-US" sz="2000" dirty="0"/>
              <a:t>in the Global South, etc. , aimed at helping small producers (farmers, craftsmen) to develop using business methods, creating an independent trading system with a global reach. At the same time, it is one of the trends in the social economy, whose guiding principle is to recognize that man is </a:t>
            </a:r>
            <a:r>
              <a:rPr lang="en-US" sz="2000" dirty="0" smtClean="0"/>
              <a:t>m</a:t>
            </a:r>
            <a:r>
              <a:rPr lang="pl-PL" sz="2000" dirty="0" smtClean="0"/>
              <a:t>o</a:t>
            </a:r>
            <a:r>
              <a:rPr lang="en-US" sz="2000" dirty="0" smtClean="0"/>
              <a:t>re </a:t>
            </a:r>
            <a:r>
              <a:rPr lang="en-US" sz="2000" dirty="0"/>
              <a:t>important than profit.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460" y="367165"/>
            <a:ext cx="3853006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3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9487" y="710374"/>
            <a:ext cx="8911687" cy="1280890"/>
          </a:xfrm>
        </p:spPr>
        <p:txBody>
          <a:bodyPr/>
          <a:lstStyle/>
          <a:p>
            <a:pPr algn="ctr"/>
            <a:r>
              <a:rPr lang="pl-PL" dirty="0" smtClean="0"/>
              <a:t>Fair Trade </a:t>
            </a:r>
            <a:r>
              <a:rPr lang="pl-PL" dirty="0" err="1" smtClean="0"/>
              <a:t>objectives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9124" y="1751162"/>
            <a:ext cx="10912415" cy="47704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Increase livelihoods for producers by increasing access to the market;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Strengthen </a:t>
            </a:r>
            <a:r>
              <a:rPr lang="en-US" dirty="0"/>
              <a:t>producer </a:t>
            </a:r>
            <a:r>
              <a:rPr lang="en-US" dirty="0" err="1"/>
              <a:t>organisations</a:t>
            </a:r>
            <a:r>
              <a:rPr lang="en-US" dirty="0"/>
              <a:t>, pay better prices and ensure continuity of trade relations;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S</a:t>
            </a:r>
            <a:r>
              <a:rPr lang="en-US" dirty="0" err="1" smtClean="0"/>
              <a:t>upport</a:t>
            </a:r>
            <a:r>
              <a:rPr lang="en-US" dirty="0" smtClean="0"/>
              <a:t> </a:t>
            </a:r>
            <a:r>
              <a:rPr lang="en-US" dirty="0"/>
              <a:t>for the development of marginalized producer groups, especially women and indigenous peoples, and protection of children from </a:t>
            </a:r>
            <a:r>
              <a:rPr lang="en-US" dirty="0" smtClean="0"/>
              <a:t>exploitation</a:t>
            </a:r>
            <a:r>
              <a:rPr lang="pl-PL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production </a:t>
            </a:r>
            <a:r>
              <a:rPr lang="en-US" dirty="0" err="1" smtClean="0"/>
              <a:t>proces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Raising </a:t>
            </a:r>
            <a:r>
              <a:rPr lang="en-US" dirty="0"/>
              <a:t>awareness among consumers about the negative effects of international trade so that they have a positive impact through their purchasing power;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Creating </a:t>
            </a:r>
            <a:r>
              <a:rPr lang="en-US" dirty="0"/>
              <a:t>an example of partnership in trade through dialogue, transparency and respect;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Campaigning </a:t>
            </a:r>
            <a:r>
              <a:rPr lang="en-US" dirty="0"/>
              <a:t>for changes in the principles and practices of conventional </a:t>
            </a:r>
            <a:r>
              <a:rPr lang="en-US" dirty="0" smtClean="0"/>
              <a:t>international</a:t>
            </a:r>
            <a:r>
              <a:rPr lang="pl-PL" dirty="0" smtClean="0"/>
              <a:t> </a:t>
            </a:r>
            <a:r>
              <a:rPr lang="en-US" dirty="0" smtClean="0"/>
              <a:t>trade</a:t>
            </a:r>
            <a:r>
              <a:rPr lang="en-US" dirty="0"/>
              <a:t>;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Protect </a:t>
            </a:r>
            <a:r>
              <a:rPr lang="en-US" dirty="0"/>
              <a:t>human rights by promoting social justice, sound environmental practice and economic security.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8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2839" y="598230"/>
            <a:ext cx="8911687" cy="1280890"/>
          </a:xfrm>
        </p:spPr>
        <p:txBody>
          <a:bodyPr/>
          <a:lstStyle/>
          <a:p>
            <a:pPr algn="ctr"/>
            <a:r>
              <a:rPr lang="pl-PL" dirty="0" err="1"/>
              <a:t>G</a:t>
            </a:r>
            <a:r>
              <a:rPr lang="pl-PL" dirty="0" err="1" smtClean="0"/>
              <a:t>uiding</a:t>
            </a:r>
            <a:r>
              <a:rPr lang="pl-PL" dirty="0" smtClean="0"/>
              <a:t> </a:t>
            </a:r>
            <a:r>
              <a:rPr lang="pl-PL" dirty="0" err="1"/>
              <a:t>principles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2755" y="2018581"/>
            <a:ext cx="9951857" cy="38926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Respect and care for people and the environment, putting people's needs before profit; 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Creating </a:t>
            </a:r>
            <a:r>
              <a:rPr lang="en-US" sz="2000" dirty="0"/>
              <a:t>resources and opportunities for producers to improve their living and working conditions; 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Purchasers </a:t>
            </a:r>
            <a:r>
              <a:rPr lang="en-US" sz="2000" dirty="0"/>
              <a:t>pay a price that provides producers with fair remuneration for their work and an acceptable income for the trade </a:t>
            </a:r>
            <a:r>
              <a:rPr lang="en-US" sz="2000" dirty="0" err="1"/>
              <a:t>organisation</a:t>
            </a:r>
            <a:r>
              <a:rPr lang="en-US" sz="2000" dirty="0"/>
              <a:t>; 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Increased </a:t>
            </a:r>
            <a:r>
              <a:rPr lang="en-US" sz="2000" dirty="0"/>
              <a:t>awareness of the situation of women and men as producers and traders; 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Promotion </a:t>
            </a:r>
            <a:r>
              <a:rPr lang="en-US" sz="2000" dirty="0"/>
              <a:t>of </a:t>
            </a:r>
            <a:r>
              <a:rPr lang="en-US" sz="2000" dirty="0" err="1" smtClean="0"/>
              <a:t>equ</a:t>
            </a:r>
            <a:r>
              <a:rPr lang="pl-PL" sz="2000" dirty="0" smtClean="0"/>
              <a:t>al</a:t>
            </a:r>
            <a:r>
              <a:rPr lang="en-US" sz="2000" dirty="0" smtClean="0"/>
              <a:t> </a:t>
            </a:r>
            <a:r>
              <a:rPr lang="en-US" sz="2000" dirty="0"/>
              <a:t>opportunities for </a:t>
            </a:r>
            <a:r>
              <a:rPr lang="en-US" sz="2000" dirty="0" smtClean="0"/>
              <a:t>women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Protecting </a:t>
            </a:r>
            <a:r>
              <a:rPr lang="en-US" sz="2000" dirty="0"/>
              <a:t>the rights of women, children and indigenous peoples.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9715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5201" y="62411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What do </a:t>
            </a:r>
            <a:r>
              <a:rPr lang="en-US" dirty="0" smtClean="0"/>
              <a:t>we</a:t>
            </a:r>
            <a:r>
              <a:rPr lang="pl-PL" dirty="0"/>
              <a:t> </a:t>
            </a:r>
            <a:r>
              <a:rPr lang="en-US" dirty="0" smtClean="0"/>
              <a:t>need </a:t>
            </a:r>
            <a:r>
              <a:rPr lang="en-US" dirty="0"/>
              <a:t>it for?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8196" y="2120660"/>
            <a:ext cx="8065699" cy="37798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Almost half of the world's people live on less than 5 zlotys a day </a:t>
            </a:r>
            <a:br>
              <a:rPr lang="en-US" sz="2000" dirty="0"/>
            </a:b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900 </a:t>
            </a:r>
            <a:r>
              <a:rPr lang="en-US" sz="2000" dirty="0"/>
              <a:t>million people in the world are starving </a:t>
            </a:r>
            <a:br>
              <a:rPr lang="en-US" sz="2000" dirty="0"/>
            </a:b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More </a:t>
            </a:r>
            <a:r>
              <a:rPr lang="en-US" sz="2000" dirty="0"/>
              <a:t>than 120 million children do not go to school </a:t>
            </a:r>
            <a:br>
              <a:rPr lang="en-US" sz="2000" dirty="0"/>
            </a:b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A </a:t>
            </a:r>
            <a:r>
              <a:rPr lang="en-US" sz="2000" dirty="0"/>
              <a:t>child born in the poorest part of Africa has 20 times less chance to live to </a:t>
            </a:r>
            <a:r>
              <a:rPr lang="en-US" sz="2000" dirty="0" smtClean="0"/>
              <a:t>old </a:t>
            </a:r>
            <a:r>
              <a:rPr lang="en-US" sz="2000" dirty="0"/>
              <a:t>age than his or her peers in Poland.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1919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</a:t>
            </a:r>
            <a:r>
              <a:rPr lang="en-US" dirty="0" err="1" smtClean="0"/>
              <a:t>produc</a:t>
            </a:r>
            <a:r>
              <a:rPr lang="pl-PL" dirty="0" smtClean="0"/>
              <a:t>t</a:t>
            </a:r>
            <a:r>
              <a:rPr lang="en-US" dirty="0" smtClean="0"/>
              <a:t>s </a:t>
            </a:r>
            <a:r>
              <a:rPr lang="en-US" dirty="0"/>
              <a:t>does Fair Trade include? </a:t>
            </a:r>
            <a:br>
              <a:rPr lang="en-US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600"/>
            <a:ext cx="589918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Fair Trade products are primarily coffee, tea, cane sugar, cocoa, tropical fruits, spices, nuts, rice, roses, wine, cotton, but also handicrafts and gold.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233" y="4243184"/>
            <a:ext cx="3346994" cy="21154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465" y="4243183"/>
            <a:ext cx="3176291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879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350</Words>
  <Application>Microsoft Office PowerPoint</Application>
  <PresentationFormat>Niestandardowy</PresentationFormat>
  <Paragraphs>25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Smuga</vt:lpstr>
      <vt:lpstr>Fair Trade</vt:lpstr>
      <vt:lpstr>What is it? </vt:lpstr>
      <vt:lpstr>Fair Trade objectives</vt:lpstr>
      <vt:lpstr>Guiding principles </vt:lpstr>
      <vt:lpstr>What do we need it for? </vt:lpstr>
      <vt:lpstr> What products does Fair Trade include?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 Trade</dc:title>
  <dc:creator>Notebook</dc:creator>
  <cp:lastModifiedBy>Lenovo'</cp:lastModifiedBy>
  <cp:revision>6</cp:revision>
  <dcterms:created xsi:type="dcterms:W3CDTF">2019-05-10T05:48:56Z</dcterms:created>
  <dcterms:modified xsi:type="dcterms:W3CDTF">2019-05-12T18:13:36Z</dcterms:modified>
</cp:coreProperties>
</file>